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68" r:id="rId4"/>
  </p:sldMasterIdLst>
  <p:notesMasterIdLst>
    <p:notesMasterId r:id="rId9"/>
  </p:notesMasterIdLst>
  <p:handoutMasterIdLst>
    <p:handoutMasterId r:id="rId10"/>
  </p:handoutMasterIdLst>
  <p:sldIdLst>
    <p:sldId id="269" r:id="rId5"/>
    <p:sldId id="270" r:id="rId6"/>
    <p:sldId id="271" r:id="rId7"/>
    <p:sldId id="272" r:id="rId8"/>
  </p:sldIdLst>
  <p:sldSz cx="12192000" cy="6858000"/>
  <p:notesSz cx="6858000" cy="9144000"/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7" d="100"/>
          <a:sy n="57" d="100"/>
        </p:scale>
        <p:origin x="69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0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1770307-6B91-438D-A46B-D95BE458A4C6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2021-10-05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063CFFE-8462-416E-AEB2-4E7281CE0770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97077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5E15FE1-EE89-40D2-8831-5BB566018002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4E81925-CA98-455D-A45B-7A71D36D905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12688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4928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2338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4904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직사각형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직사각형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직사각형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그룹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직선 연결선(S)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rtlCol="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 smtClean="0"/>
              <a:t>클릭하여 마스터 부제목 스타일 편집</a:t>
            </a:r>
            <a:endParaRPr lang="ko-KR" altLang="en-US" noProof="0" dirty="0"/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 rtlCol="0"/>
          <a:lstStyle>
            <a:lvl1pPr algn="ctr">
              <a:defRPr sz="1300" spc="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73C764F-AFD9-4328-AE14-0572014F136E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B80E0B4-56F3-442E-92EF-031FA2A69B8A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63ABEC9-6D1B-4452-B4D9-0C5AB76A7B41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72AB43E-9FE1-4236-B7C5-940BF40C56BE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직사각형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직사각형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직사각형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그룹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직선 연결선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rtlCol="0"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fld id="{1958A2C8-5E47-4554-B75C-B6E8D461932C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 rtlCol="0"/>
          <a:lstStyle>
            <a:lvl1pPr algn="l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두 개의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1D66626-5F19-4E4E-807B-0173E9D7B18A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64CD448-B973-4753-ACDB-BD22860D24C5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AE5C8B0-7B74-4D2E-A735-E7DAFBD471C0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E0734A4-BC19-497F-8566-A77BECFF0BBA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직사각형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 rtlCol="0"/>
          <a:lstStyle>
            <a:lvl1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C6DEC835-4845-4C30-8EDC-97E7CD2DA91F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 rtlCol="0"/>
          <a:lstStyle>
            <a:lvl1pPr>
              <a:defRPr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12" name="직사각형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rtlCol="0"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7B3ACFA-1D78-44F7-B45F-945D3331BF4E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 rtlCol="0"/>
          <a:lstStyle>
            <a:lvl1pPr>
              <a:defRPr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10" name="직사각형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6012827-CF52-426C-8712-73977BF23717}" type="datetime1">
              <a:rPr lang="ko-KR" altLang="en-US" smtClean="0"/>
              <a:pPr/>
              <a:t>2021-10-05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</p:titleStyle>
    <p:bodyStyle>
      <a:lvl1pPr marL="182880" indent="-182880" algn="l" defTabSz="914400" rtl="0" eaLnBrk="1" latinLnBrk="1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45720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73152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00584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28016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16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직사각형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배경에 있는 흰색 실크 레이어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직사각형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461504"/>
          </a:xfrm>
        </p:spPr>
        <p:txBody>
          <a:bodyPr rtlCol="0">
            <a:normAutofit/>
          </a:bodyPr>
          <a:lstStyle/>
          <a:p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LRU, LFU, NUR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1708" y="4623127"/>
            <a:ext cx="9070848" cy="457201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US" altLang="ko-KR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Jiwon</a:t>
            </a:r>
            <a:r>
              <a:rPr lang="ko-KR" altLang="en-US" dirty="0"/>
              <a:t> </a:t>
            </a:r>
            <a:r>
              <a:rPr lang="en-US" altLang="ko-KR" dirty="0" smtClean="0"/>
              <a:t>oh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직사각형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4025185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LRU =&gt;Least Recently Used</a:t>
            </a:r>
            <a:endParaRPr lang="ko-KR" altLang="en-US" dirty="0"/>
          </a:p>
        </p:txBody>
      </p:sp>
      <p:pic>
        <p:nvPicPr>
          <p:cNvPr id="1026" name="Picture 2" descr="https://miro.medium.com/max/875/1*2KmdY3wX68yaZnF6MwwTqg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682" y="2083595"/>
            <a:ext cx="8334375" cy="260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그룹 8"/>
          <p:cNvGrpSpPr/>
          <p:nvPr/>
        </p:nvGrpSpPr>
        <p:grpSpPr>
          <a:xfrm>
            <a:off x="726217" y="5017089"/>
            <a:ext cx="10739566" cy="1119942"/>
            <a:chOff x="1969688" y="3556888"/>
            <a:chExt cx="1966804" cy="1673829"/>
          </a:xfrm>
        </p:grpSpPr>
        <p:sp>
          <p:nvSpPr>
            <p:cNvPr id="10" name="직사각형 9"/>
            <p:cNvSpPr/>
            <p:nvPr/>
          </p:nvSpPr>
          <p:spPr>
            <a:xfrm>
              <a:off x="1969688" y="3556888"/>
              <a:ext cx="1966804" cy="167382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TextBox 10"/>
            <p:cNvSpPr txBox="1"/>
            <p:nvPr/>
          </p:nvSpPr>
          <p:spPr>
            <a:xfrm>
              <a:off x="1969688" y="3556888"/>
              <a:ext cx="1966804" cy="16738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06680" rIns="0" bIns="106680" numCol="1" spcCol="1270" rtlCol="0" anchor="t" anchorCtr="1">
              <a:noAutofit/>
            </a:bodyPr>
            <a:lstStyle/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가장 오랫동안 사용되지 않은 페이지를 제거하는 알고리즘</a:t>
              </a:r>
              <a:endPara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가장 오랫동안 사용되지 않은 페이지는 앞으로 사용할 확률이 적다는 가정 하에 사용</a:t>
              </a:r>
              <a:r>
                <a:rPr lang="en-US" altLang="ko-KR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5793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LFU =&gt; Least Frequently Used</a:t>
            </a:r>
            <a:endParaRPr lang="ko-KR" altLang="en-US" dirty="0"/>
          </a:p>
        </p:txBody>
      </p:sp>
      <p:grpSp>
        <p:nvGrpSpPr>
          <p:cNvPr id="9" name="그룹 8"/>
          <p:cNvGrpSpPr/>
          <p:nvPr/>
        </p:nvGrpSpPr>
        <p:grpSpPr>
          <a:xfrm>
            <a:off x="726217" y="5017089"/>
            <a:ext cx="10739566" cy="1374919"/>
            <a:chOff x="1969688" y="3556888"/>
            <a:chExt cx="1966804" cy="2054909"/>
          </a:xfrm>
        </p:grpSpPr>
        <p:sp>
          <p:nvSpPr>
            <p:cNvPr id="10" name="직사각형 9"/>
            <p:cNvSpPr/>
            <p:nvPr/>
          </p:nvSpPr>
          <p:spPr>
            <a:xfrm>
              <a:off x="1969688" y="3556888"/>
              <a:ext cx="1966804" cy="167382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TextBox 10"/>
            <p:cNvSpPr txBox="1"/>
            <p:nvPr/>
          </p:nvSpPr>
          <p:spPr>
            <a:xfrm>
              <a:off x="1969688" y="3937968"/>
              <a:ext cx="1966804" cy="16738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06680" rIns="0" bIns="106680" numCol="1" spcCol="1270" rtlCol="0" anchor="t" anchorCtr="1">
              <a:noAutofit/>
            </a:bodyPr>
            <a:lstStyle/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가장 적은 참조 횟수를 갖는 페이지를 교체</a:t>
              </a:r>
              <a:endPara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주기억장치에 적재되어 있는 페이지들에 대해 참조된 횟수를 기준으로 교체될 페이지를 선정하는 기법</a:t>
              </a:r>
              <a:endPara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참조될 가능성이 많음에도 불구하고 횟수에 의한 방법이므로 최근에 사용된 프로그램은 교체시킬 가능성이 있고</a:t>
              </a:r>
              <a:r>
                <a:rPr lang="en-US" altLang="ko-KR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해당 횟수를 증가시키므로 오버헤드발생</a:t>
              </a:r>
              <a:endPara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12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2050" name="Picture 2" descr="https://mblogthumb-phinf.pstatic.net/20120607_234/kyung778_1339069005438fGnnr_PNG/LFU.PNG?type=w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6744" y="1918931"/>
            <a:ext cx="4812326" cy="2970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6805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NUR =&gt; NOT USED RECENTLY</a:t>
            </a:r>
            <a:endParaRPr lang="ko-KR" altLang="en-US" dirty="0"/>
          </a:p>
        </p:txBody>
      </p:sp>
      <p:grpSp>
        <p:nvGrpSpPr>
          <p:cNvPr id="9" name="그룹 8"/>
          <p:cNvGrpSpPr/>
          <p:nvPr/>
        </p:nvGrpSpPr>
        <p:grpSpPr>
          <a:xfrm>
            <a:off x="726217" y="2143459"/>
            <a:ext cx="10739566" cy="4301303"/>
            <a:chOff x="1969688" y="-1197870"/>
            <a:chExt cx="1966804" cy="6428587"/>
          </a:xfrm>
        </p:grpSpPr>
        <p:sp>
          <p:nvSpPr>
            <p:cNvPr id="10" name="직사각형 9"/>
            <p:cNvSpPr/>
            <p:nvPr/>
          </p:nvSpPr>
          <p:spPr>
            <a:xfrm>
              <a:off x="1969688" y="3556888"/>
              <a:ext cx="1966804" cy="167382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TextBox 10"/>
            <p:cNvSpPr txBox="1"/>
            <p:nvPr/>
          </p:nvSpPr>
          <p:spPr>
            <a:xfrm>
              <a:off x="1969688" y="-1197870"/>
              <a:ext cx="1966804" cy="52196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06680" rIns="0" bIns="106680" numCol="1" spcCol="1270" rtlCol="0" anchor="t" anchorCtr="1">
              <a:noAutofit/>
            </a:bodyPr>
            <a:lstStyle/>
            <a:p>
              <a:pPr lvl="0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LRU</a:t>
              </a: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와 </a:t>
              </a:r>
              <a:r>
                <a:rPr lang="ko-KR" altLang="en-US" sz="16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비슷</a:t>
              </a: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최근에 사용하지 않은 페이지를 기준으로 교체한다</a:t>
              </a: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  <a:p>
              <a:pPr lvl="0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최근에 사용 여부를 확인하기 위해 참조 비트와 변형 비트를 사용한다</a:t>
              </a: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  <a:p>
              <a:pPr lvl="0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구체적인 우선순위는 </a:t>
              </a:r>
              <a:endPara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lvl="0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lvl="0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 </a:t>
              </a: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참조</a:t>
              </a: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변형 </a:t>
              </a: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참조</a:t>
              </a: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변형</a:t>
              </a: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x. 3.</a:t>
              </a:r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참</a:t>
              </a: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조</a:t>
              </a: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x, </a:t>
              </a: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변형</a:t>
              </a: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4. </a:t>
              </a: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참조</a:t>
              </a: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x. </a:t>
              </a:r>
              <a:r>
                <a:rPr lang="ko-KR" altLang="en-US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변형</a:t>
              </a: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x</a:t>
              </a:r>
            </a:p>
            <a:p>
              <a:pPr lvl="0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lvl="0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600" dirty="0" smtClean="0"/>
                <a:t>참조 </a:t>
              </a:r>
              <a:r>
                <a:rPr lang="ko-KR" altLang="en-US" sz="1600" dirty="0"/>
                <a:t>비트 </a:t>
              </a:r>
              <a:r>
                <a:rPr lang="en-US" altLang="ko-KR" sz="1600" dirty="0"/>
                <a:t>: </a:t>
              </a:r>
              <a:r>
                <a:rPr lang="ko-KR" altLang="en-US" sz="1600" dirty="0"/>
                <a:t>페이지가 참조되지 </a:t>
              </a:r>
              <a:r>
                <a:rPr lang="ko-KR" altLang="en-US" sz="1600" dirty="0" err="1"/>
                <a:t>않았을때는</a:t>
              </a:r>
              <a:r>
                <a:rPr lang="ko-KR" altLang="en-US" sz="1600" dirty="0"/>
                <a:t> </a:t>
              </a:r>
              <a:r>
                <a:rPr lang="en-US" altLang="ko-KR" sz="1600" dirty="0"/>
                <a:t>0, </a:t>
              </a:r>
              <a:r>
                <a:rPr lang="ko-KR" altLang="en-US" sz="1600" dirty="0" err="1"/>
                <a:t>호출되었을때는</a:t>
              </a:r>
              <a:r>
                <a:rPr lang="ko-KR" altLang="en-US" sz="1600" dirty="0"/>
                <a:t> </a:t>
              </a:r>
              <a:r>
                <a:rPr lang="en-US" altLang="ko-KR" sz="1600" dirty="0"/>
                <a:t>1</a:t>
              </a:r>
              <a:r>
                <a:rPr lang="ko-KR" altLang="en-US" sz="1600" dirty="0"/>
                <a:t>로 </a:t>
              </a:r>
              <a:r>
                <a:rPr lang="ko-KR" altLang="en-US" sz="1600" dirty="0" smtClean="0"/>
                <a:t>지정</a:t>
              </a:r>
              <a:endParaRPr lang="en-US" altLang="ko-KR" sz="1600" dirty="0" smtClean="0"/>
            </a:p>
            <a:p>
              <a:pPr lvl="0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600" dirty="0" smtClean="0"/>
                <a:t>변형 </a:t>
              </a:r>
              <a:r>
                <a:rPr lang="ko-KR" altLang="en-US" sz="1600" dirty="0"/>
                <a:t>비트 </a:t>
              </a:r>
              <a:r>
                <a:rPr lang="en-US" altLang="ko-KR" sz="1600" dirty="0"/>
                <a:t>: </a:t>
              </a:r>
              <a:r>
                <a:rPr lang="ko-KR" altLang="en-US" sz="1600" dirty="0"/>
                <a:t>페이지 내용이 변경되지 </a:t>
              </a:r>
              <a:r>
                <a:rPr lang="ko-KR" altLang="en-US" sz="1600" dirty="0" err="1"/>
                <a:t>않았을때는</a:t>
              </a:r>
              <a:r>
                <a:rPr lang="ko-KR" altLang="en-US" sz="1600" dirty="0"/>
                <a:t> </a:t>
              </a:r>
              <a:r>
                <a:rPr lang="en-US" altLang="ko-KR" sz="1600" dirty="0"/>
                <a:t>0, </a:t>
              </a:r>
              <a:r>
                <a:rPr lang="ko-KR" altLang="en-US" sz="1600" dirty="0" err="1"/>
                <a:t>변경되었을때는</a:t>
              </a:r>
              <a:r>
                <a:rPr lang="ko-KR" altLang="en-US" sz="1600" dirty="0"/>
                <a:t> </a:t>
              </a:r>
              <a:r>
                <a:rPr lang="en-US" altLang="ko-KR" sz="1600" dirty="0"/>
                <a:t>1</a:t>
              </a:r>
              <a:r>
                <a:rPr lang="ko-KR" altLang="en-US" sz="1600" dirty="0"/>
                <a:t>로 </a:t>
              </a:r>
              <a:r>
                <a:rPr lang="ko-KR" altLang="en-US" sz="1600" dirty="0" smtClean="0"/>
                <a:t>지정</a:t>
              </a:r>
              <a:endParaRPr lang="en-US" altLang="ko-KR" sz="1600" dirty="0" smtClean="0"/>
            </a:p>
            <a:p>
              <a:pPr lvl="0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1600" dirty="0"/>
                <a:t/>
              </a:r>
              <a:br>
                <a:rPr lang="ko-KR" altLang="en-US" sz="1600" dirty="0"/>
              </a:br>
              <a:r>
                <a:rPr lang="ko-KR" altLang="en-US" sz="1600" dirty="0"/>
                <a:t>이 알고리즘은 하드웨어적인 자원으로 동작하기 </a:t>
              </a:r>
              <a:r>
                <a:rPr lang="ko-KR" altLang="en-US" sz="1600" dirty="0" err="1"/>
                <a:t>떄문에</a:t>
              </a:r>
              <a:r>
                <a:rPr lang="ko-KR" altLang="en-US" sz="1600" dirty="0"/>
                <a:t> </a:t>
              </a:r>
              <a:r>
                <a:rPr lang="en-US" altLang="ko-KR" sz="1600" dirty="0"/>
                <a:t>LRU</a:t>
              </a:r>
              <a:r>
                <a:rPr lang="ko-KR" altLang="en-US" sz="1600" dirty="0"/>
                <a:t>에 비해 교체 페이지의 선정이 훨씬 빠르게 결정된다</a:t>
              </a:r>
              <a:r>
                <a:rPr lang="en-US" altLang="ko-KR" sz="1600" dirty="0"/>
                <a:t>.</a:t>
              </a:r>
              <a:br>
                <a:rPr lang="en-US" altLang="ko-KR" sz="1600" dirty="0"/>
              </a:br>
              <a:r>
                <a:rPr lang="ko-KR" altLang="en-US" sz="1600" dirty="0"/>
                <a:t>따라서</a:t>
              </a:r>
              <a:r>
                <a:rPr lang="en-US" altLang="ko-KR" sz="1600" dirty="0"/>
                <a:t>, </a:t>
              </a:r>
              <a:r>
                <a:rPr lang="ko-KR" altLang="en-US" sz="1600" dirty="0"/>
                <a:t>대부분의 시스템에서 페이지 교체 알고리즘으로 클럭 알고리즘을 채택한다</a:t>
              </a:r>
              <a:r>
                <a:rPr lang="en-US" altLang="ko-KR" sz="1600" dirty="0"/>
                <a:t>.</a:t>
              </a:r>
            </a:p>
            <a:p>
              <a:r>
                <a:rPr lang="ko-KR" altLang="en-US" sz="1600" dirty="0"/>
                <a:t/>
              </a:r>
              <a:br>
                <a:rPr lang="ko-KR" altLang="en-US" sz="1600" dirty="0"/>
              </a:br>
              <a:endPara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16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16442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비누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825_TF78757031.potx" id="{FCFDAA4C-9095-4149-B887-24F0E9693C42}" vid="{F8EC76DB-02DA-4F08-8C49-2BD8794CD08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728D249-1983-451D-8451-059C0BA5C7BA}">
  <ds:schemaRefs>
    <ds:schemaRef ds:uri="71af3243-3dd4-4a8d-8c0d-dd76da1f02a5"/>
    <ds:schemaRef ds:uri="16c05727-aa75-4e4a-9b5f-8a80a1165891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purl.org/dc/dcmitype/"/>
    <ds:schemaRef ds:uri="http://purl.org/dc/terms/"/>
    <ds:schemaRef ds:uri="http://schemas.microsoft.com/office/2006/metadata/properties"/>
    <ds:schemaRef ds:uri="http://schemas.microsoft.com/office/infopath/2007/PartnerControl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Savon 디자인</Template>
  <TotalTime>0</TotalTime>
  <Words>189</Words>
  <Application>Microsoft Office PowerPoint</Application>
  <PresentationFormat>와이드스크린</PresentationFormat>
  <Paragraphs>26</Paragraphs>
  <Slides>4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맑은 고딕</vt:lpstr>
      <vt:lpstr>Calibri</vt:lpstr>
      <vt:lpstr>Century Gothic</vt:lpstr>
      <vt:lpstr>Garamond</vt:lpstr>
      <vt:lpstr>비누</vt:lpstr>
      <vt:lpstr>LRU, LFU, NUR</vt:lpstr>
      <vt:lpstr>LRU =&gt;Least Recently Used</vt:lpstr>
      <vt:lpstr>LFU =&gt; Least Frequently Used</vt:lpstr>
      <vt:lpstr>NUR =&gt; NOT USED RECENTLY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2021-09-30T12:16:54Z</dcterms:created>
  <dcterms:modified xsi:type="dcterms:W3CDTF">2021-10-05T03:51:15Z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